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335" r:id="rId4"/>
    <p:sldId id="278" r:id="rId5"/>
    <p:sldId id="356" r:id="rId6"/>
    <p:sldId id="261" r:id="rId7"/>
    <p:sldId id="349" r:id="rId8"/>
    <p:sldId id="350" r:id="rId9"/>
    <p:sldId id="363" r:id="rId10"/>
    <p:sldId id="368" r:id="rId11"/>
    <p:sldId id="267" r:id="rId12"/>
    <p:sldId id="367" r:id="rId13"/>
    <p:sldId id="295" r:id="rId14"/>
    <p:sldId id="264" r:id="rId15"/>
    <p:sldId id="369" r:id="rId16"/>
    <p:sldId id="345" r:id="rId17"/>
    <p:sldId id="370" r:id="rId18"/>
    <p:sldId id="313" r:id="rId19"/>
    <p:sldId id="348" r:id="rId20"/>
    <p:sldId id="311" r:id="rId21"/>
    <p:sldId id="358" r:id="rId22"/>
    <p:sldId id="354" r:id="rId23"/>
    <p:sldId id="361" r:id="rId24"/>
    <p:sldId id="362" r:id="rId25"/>
    <p:sldId id="359" r:id="rId26"/>
    <p:sldId id="351" r:id="rId27"/>
    <p:sldId id="360" r:id="rId28"/>
    <p:sldId id="366" r:id="rId29"/>
    <p:sldId id="36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2918" autoAdjust="0"/>
  </p:normalViewPr>
  <p:slideViewPr>
    <p:cSldViewPr>
      <p:cViewPr varScale="1">
        <p:scale>
          <a:sx n="103" d="100"/>
          <a:sy n="103" d="100"/>
        </p:scale>
        <p:origin x="185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91407-0341-40BF-A84A-A09A31F5A46F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599AE-3728-43EF-8419-BCD7EA81EE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491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599AE-3728-43EF-8419-BCD7EA81EE4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2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yashtenya.nubex.ru/5591/5604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2342" y="1"/>
            <a:ext cx="7772400" cy="162880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Министерство образования Республики Мордовия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Портфолио 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6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endParaRPr lang="ru-RU" sz="60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1412776"/>
            <a:ext cx="5112568" cy="1872208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Навратовой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Светланы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Павловны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20" y="3473624"/>
            <a:ext cx="518457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latin typeface="Bookman Old Style" panose="02050604050505020204" pitchFamily="18" charset="0"/>
              </a:rPr>
              <a:t>педагога дополнительного образования МБУ </a:t>
            </a:r>
            <a:r>
              <a:rPr lang="ru-RU" b="1" dirty="0" smtClean="0">
                <a:latin typeface="Bookman Old Style" panose="02050604050505020204" pitchFamily="18" charset="0"/>
              </a:rPr>
              <a:t>ДО </a:t>
            </a:r>
            <a:r>
              <a:rPr lang="ru-RU" b="1" dirty="0">
                <a:latin typeface="Bookman Old Style" panose="02050604050505020204" pitchFamily="18" charset="0"/>
              </a:rPr>
              <a:t>«Центр эстетического воспитания детей </a:t>
            </a:r>
            <a:endParaRPr lang="ru-RU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latin typeface="Bookman Old Style" panose="02050604050505020204" pitchFamily="18" charset="0"/>
              </a:rPr>
              <a:t>(</a:t>
            </a:r>
            <a:r>
              <a:rPr lang="ru-RU" b="1" dirty="0">
                <a:latin typeface="Bookman Old Style" panose="02050604050505020204" pitchFamily="18" charset="0"/>
              </a:rPr>
              <a:t>национальной культуры) «</a:t>
            </a:r>
            <a:r>
              <a:rPr lang="ru-RU" b="1" dirty="0" err="1">
                <a:latin typeface="Bookman Old Style" panose="02050604050505020204" pitchFamily="18" charset="0"/>
              </a:rPr>
              <a:t>Тяштеня</a:t>
            </a:r>
            <a:r>
              <a:rPr lang="ru-RU" b="1" dirty="0">
                <a:latin typeface="Bookman Old Style" panose="02050604050505020204" pitchFamily="18" charset="0"/>
              </a:rPr>
              <a:t>»  </a:t>
            </a:r>
            <a:endParaRPr lang="ru-RU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>
                <a:latin typeface="Bookman Old Style" panose="02050604050505020204" pitchFamily="18" charset="0"/>
              </a:rPr>
              <a:t>Рузаевского муниципального района </a:t>
            </a:r>
            <a:endParaRPr lang="ru-RU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latin typeface="Bookman Old Style" panose="02050604050505020204" pitchFamily="18" charset="0"/>
              </a:rPr>
              <a:t>Республики </a:t>
            </a:r>
            <a:r>
              <a:rPr lang="ru-RU" b="1" dirty="0">
                <a:latin typeface="Bookman Old Style" panose="02050604050505020204" pitchFamily="18" charset="0"/>
              </a:rPr>
              <a:t>Мордовия</a:t>
            </a:r>
            <a:br>
              <a:rPr lang="ru-RU" b="1" dirty="0">
                <a:latin typeface="Bookman Old Style" panose="02050604050505020204" pitchFamily="18" charset="0"/>
              </a:rPr>
            </a:br>
            <a:endParaRPr lang="ru-RU" b="1" dirty="0">
              <a:latin typeface="Bookman Old Style" panose="02050604050505020204" pitchFamily="18" charset="0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 l="19048" t="14286" r="19048" b="7143"/>
          <a:stretch>
            <a:fillRect/>
          </a:stretch>
        </p:blipFill>
        <p:spPr bwMode="auto">
          <a:xfrm>
            <a:off x="323528" y="1628800"/>
            <a:ext cx="3456384" cy="4386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291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856984" cy="6048672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      </a:t>
            </a:r>
            <a:r>
              <a:rPr lang="ru-RU" sz="2700" b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Общие сведения</a:t>
            </a:r>
            <a:r>
              <a:rPr lang="ru-RU" sz="2400" b="1" dirty="0" smtClean="0">
                <a:latin typeface="Bookman Old Style" panose="02050604050505020204" pitchFamily="18" charset="0"/>
              </a:rPr>
              <a:t/>
            </a:r>
            <a:br>
              <a:rPr lang="ru-RU" sz="2400" b="1" dirty="0" smtClean="0"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Дата рождения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: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08.10.1995 г.</a:t>
            </a:r>
            <a:r>
              <a:rPr lang="ru-RU" sz="2000" b="1" dirty="0" smtClean="0"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Профессиональное образовани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е: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ФГБОУВПО «Мордовский государственный университет им. Н.П. Огарева, диплом</a:t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№ 101318 0151345 выдан  02.07.2015 г.; Народное художественное творчество (по видам) «Руководитель любительского творческого коллектива, преподаватель.</a:t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ФГБОУВО «Мордовский государственный педагогический институт </a:t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им. М.Е.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Евсевьева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», диплом № 101324 4770133 выдан 14.07.2020 г.; 44.03.02 Психолого-педагогическое  образование «Бакалавр».</a:t>
            </a:r>
            <a:b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Общий трудовой стаж: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9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лет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Стаж педагогической работы по специальности: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9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лет</a:t>
            </a:r>
            <a:r>
              <a:rPr lang="ru-RU" sz="2000" b="1" dirty="0" smtClean="0"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Наличие квалификационной категории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: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нет</a:t>
            </a:r>
            <a:r>
              <a:rPr lang="ru-RU" sz="2000" b="1" dirty="0" smtClean="0"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latin typeface="Bookman Old Style" panose="02050604050505020204" pitchFamily="18" charset="0"/>
              </a:rPr>
            </a:br>
            <a:r>
              <a:rPr lang="ru-RU" sz="2000" b="1" dirty="0" smtClean="0">
                <a:latin typeface="Bookman Old Style" panose="02050604050505020204" pitchFamily="18" charset="0"/>
              </a:rPr>
              <a:t>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Дата последней аттестации: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23.03.2017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90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20688"/>
            <a:ext cx="9144000" cy="50405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Представление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педагогического опыта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83449" y="1628800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сайте: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https://tyashtenya.nubex.ru/5591/5604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65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784976" cy="86409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Реализация образовательных программ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836712"/>
            <a:ext cx="4221477" cy="580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7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306084"/>
            <a:ext cx="4429277" cy="60932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084"/>
            <a:ext cx="4429277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7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"/>
            <a:ext cx="8640960" cy="119675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Результаты у</a:t>
            </a:r>
            <a:r>
              <a:rPr lang="ru-RU" sz="2000" b="1" dirty="0" smtClean="0">
                <a:solidFill>
                  <a:srgbClr val="C0504D">
                    <a:lumMod val="75000"/>
                  </a:srgbClr>
                </a:solidFill>
                <a:latin typeface="Bookman Old Style" panose="02050604050505020204" pitchFamily="18" charset="0"/>
              </a:rPr>
              <a:t>частия в инновационной </a:t>
            </a:r>
            <a:br>
              <a:rPr lang="ru-RU" sz="2000" b="1" dirty="0" smtClean="0">
                <a:solidFill>
                  <a:srgbClr val="C0504D">
                    <a:lumMod val="75000"/>
                  </a:srgbClr>
                </a:solidFill>
                <a:latin typeface="Bookman Old Style" panose="02050604050505020204" pitchFamily="18" charset="0"/>
              </a:rPr>
            </a:br>
            <a:r>
              <a:rPr lang="ru-RU" sz="2000" b="1" dirty="0" smtClean="0">
                <a:solidFill>
                  <a:srgbClr val="C0504D">
                    <a:lumMod val="75000"/>
                  </a:srgbClr>
                </a:solidFill>
                <a:latin typeface="Bookman Old Style" panose="02050604050505020204" pitchFamily="18" charset="0"/>
              </a:rPr>
              <a:t>(экспериментальной) деятельности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41898"/>
            <a:ext cx="4116390" cy="56612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019" y="1041898"/>
            <a:ext cx="4077461" cy="5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6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640960" cy="1448533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Участие детей в: конкурсах; выставках; турнирах; соревнованиях; акциях; фестивалях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800" b="1" dirty="0" smtClean="0">
                <a:latin typeface="Times New Roman"/>
                <a:ea typeface="Calibri"/>
              </a:rPr>
              <a:t>Победы и призовые места в заочных /дистанционных мероприятиях в сети Интернет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336" y="1340768"/>
            <a:ext cx="3825343" cy="540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6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640960" cy="36004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/>
                <a:ea typeface="Calibri"/>
              </a:rPr>
              <a:t>Победы </a:t>
            </a:r>
            <a:r>
              <a:rPr lang="ru-RU" sz="1800" b="1" dirty="0">
                <a:latin typeface="Times New Roman"/>
                <a:ea typeface="Calibri"/>
              </a:rPr>
              <a:t>и призовые места в </a:t>
            </a:r>
            <a:r>
              <a:rPr lang="ru-RU" sz="1800" b="1" dirty="0" smtClean="0">
                <a:latin typeface="Times New Roman"/>
                <a:ea typeface="Calibri"/>
              </a:rPr>
              <a:t>очных республиканских мероприятиях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122" name="Picture 2" descr="C:\Users\User\Documents\учебный год 2023-2024\аттестация 2023\навратова\портфолио\Кшт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04664"/>
            <a:ext cx="4484527" cy="621543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849" y="426021"/>
            <a:ext cx="4279763" cy="61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6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624" y="4462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/>
                <a:ea typeface="Calibri"/>
              </a:rPr>
              <a:t>Победы и призовые места в очных республиканских мероприятиях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80940"/>
            <a:ext cx="4307565" cy="60932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5"/>
          <a:stretch/>
        </p:blipFill>
        <p:spPr>
          <a:xfrm>
            <a:off x="4644007" y="480940"/>
            <a:ext cx="4423817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0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04664"/>
            <a:ext cx="4224923" cy="597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07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7708"/>
            <a:ext cx="9144000" cy="836712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Наличие публикаций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b="1" dirty="0" smtClean="0">
                <a:latin typeface="Bookman Old Style" panose="02050604050505020204" pitchFamily="18" charset="0"/>
              </a:rPr>
              <a:t>Материалы, прошедшие экспертизу на сайтах сети Интернет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146" name="Picture 2" descr="C:\Users\User\Documents\учебный год 2023-2024\аттестация 2023\навратова\портфолио\Свидетельство о публикации.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3566498" cy="5040560"/>
          </a:xfrm>
          <a:prstGeom prst="rect">
            <a:avLst/>
          </a:prstGeom>
          <a:noFill/>
        </p:spPr>
      </p:pic>
      <p:pic>
        <p:nvPicPr>
          <p:cNvPr id="1026" name="Picture 2" descr="C:\Users\User\Downloads\Первая страниц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772816"/>
            <a:ext cx="3132301" cy="4515396"/>
          </a:xfrm>
          <a:prstGeom prst="rect">
            <a:avLst/>
          </a:prstGeom>
          <a:noFill/>
        </p:spPr>
      </p:pic>
      <p:pic>
        <p:nvPicPr>
          <p:cNvPr id="1027" name="Picture 3" descr="C:\Users\User\Downloads\Оглавление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204864"/>
            <a:ext cx="3203848" cy="45249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069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149" y="260648"/>
            <a:ext cx="9036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Bookman Old Style" panose="02050604050505020204" pitchFamily="18" charset="0"/>
              </a:rPr>
              <a:t>Материалы, прошедшие экспертизу на сайтах сети Интернет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248" y="764704"/>
            <a:ext cx="4154298" cy="587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24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892480" cy="980728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Выступления на заседаниях методических советов, научно-практических конференциях, педагогических чтениях, семинарах, секциях, форумах, радиопередачах (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очно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)</a:t>
            </a:r>
            <a:b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endParaRPr lang="ru-RU" sz="2400" b="1" i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66529"/>
            <a:ext cx="4149469" cy="57067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211" y="966529"/>
            <a:ext cx="4149469" cy="570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0648"/>
            <a:ext cx="9145016" cy="648071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Проведение мастер-классов, открытых мероприятий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878496"/>
            <a:ext cx="4234467" cy="582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Экспертная деятельность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14" y="783267"/>
            <a:ext cx="4248472" cy="58428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782253"/>
            <a:ext cx="4221477" cy="580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12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50405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Bookman Old Style" panose="02050604050505020204" pitchFamily="18" charset="0"/>
              </a:rPr>
              <a:t/>
            </a:r>
            <a:br>
              <a:rPr lang="ru-RU" sz="1600" b="1" dirty="0" smtClean="0">
                <a:latin typeface="Bookman Old Style" panose="02050604050505020204" pitchFamily="18" charset="0"/>
              </a:rPr>
            </a:br>
            <a:r>
              <a:rPr lang="ru-RU" sz="1600" b="1" dirty="0" smtClean="0">
                <a:latin typeface="Bookman Old Style" panose="02050604050505020204" pitchFamily="18" charset="0"/>
              </a:rPr>
              <a:t/>
            </a:r>
            <a:br>
              <a:rPr lang="ru-RU" sz="1600" b="1" dirty="0" smtClean="0">
                <a:latin typeface="Bookman Old Style" panose="02050604050505020204" pitchFamily="18" charset="0"/>
              </a:rPr>
            </a:br>
            <a:r>
              <a:rPr lang="ru-RU" sz="1600" b="1" dirty="0" smtClean="0">
                <a:latin typeface="Bookman Old Style" panose="02050604050505020204" pitchFamily="18" charset="0"/>
              </a:rPr>
              <a:t/>
            </a:r>
            <a:br>
              <a:rPr lang="ru-RU" sz="1600" b="1" dirty="0" smtClean="0">
                <a:latin typeface="Bookman Old Style" panose="02050604050505020204" pitchFamily="18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Общественно-педагогическая активность педагога: участие в комиссиях, педагогических комиссиях , в жюри конкурсов</a:t>
            </a:r>
            <a:r>
              <a:rPr lang="ru-RU" sz="1600" b="1" dirty="0" smtClean="0">
                <a:latin typeface="Bookman Old Style" panose="02050604050505020204" pitchFamily="18" charset="0"/>
              </a:rPr>
              <a:t/>
            </a:r>
            <a:br>
              <a:rPr lang="ru-RU" sz="1600" b="1" dirty="0" smtClean="0">
                <a:latin typeface="Bookman Old Style" panose="02050604050505020204" pitchFamily="18" charset="0"/>
              </a:rPr>
            </a:br>
            <a:r>
              <a:rPr lang="ru-RU" sz="1600" b="1" dirty="0" smtClean="0">
                <a:latin typeface="Bookman Old Style" panose="02050604050505020204" pitchFamily="18" charset="0"/>
              </a:rPr>
              <a:t>Участие на образовательном уровне</a:t>
            </a:r>
            <a:endParaRPr lang="ru-RU" sz="1600" b="1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55" y="1416271"/>
            <a:ext cx="3878545" cy="53341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737" y="1416271"/>
            <a:ext cx="3861437" cy="53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4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Bookman Old Style" panose="02050604050505020204" pitchFamily="18" charset="0"/>
              </a:rPr>
              <a:t/>
            </a:r>
            <a:br>
              <a:rPr lang="ru-RU" sz="1400" b="1" dirty="0">
                <a:latin typeface="Bookman Old Style" panose="02050604050505020204" pitchFamily="18" charset="0"/>
              </a:rPr>
            </a:br>
            <a:r>
              <a:rPr lang="ru-RU" sz="1600" b="1" dirty="0">
                <a:latin typeface="Bookman Old Style" panose="02050604050505020204" pitchFamily="18" charset="0"/>
              </a:rPr>
              <a:t>Участие на муниципальном </a:t>
            </a:r>
            <a:r>
              <a:rPr lang="ru-RU" sz="1600" b="1" dirty="0" smtClean="0">
                <a:latin typeface="Bookman Old Style" panose="02050604050505020204" pitchFamily="18" charset="0"/>
              </a:rPr>
              <a:t>уровне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3820417" cy="5254197"/>
          </a:xfrm>
          <a:prstGeom prst="rect">
            <a:avLst/>
          </a:prstGeom>
        </p:spPr>
      </p:pic>
      <p:pic>
        <p:nvPicPr>
          <p:cNvPr id="6" name="Picture 3" descr="C:\Users\User\Documents\учебный год 2023-2024\аттестация 2023\навратова\справка олимпиады 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205879"/>
            <a:ext cx="3814371" cy="52470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4914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42852"/>
            <a:ext cx="8640960" cy="837876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Позитивные результаты работы с детьми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862540"/>
            <a:ext cx="4248472" cy="58428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862540"/>
            <a:ext cx="4234165" cy="582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5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672"/>
            <a:ext cx="4365493" cy="600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5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604" y="188640"/>
            <a:ext cx="8640960" cy="4320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Участие педагога в профессиональных конкурсах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1800" b="1" dirty="0">
                <a:latin typeface="Bookman Old Style" panose="02050604050505020204" pitchFamily="18" charset="0"/>
              </a:rPr>
              <a:t>П</a:t>
            </a:r>
            <a:r>
              <a:rPr lang="ru-RU" sz="1800" b="1" dirty="0" smtClean="0">
                <a:latin typeface="Bookman Old Style" panose="02050604050505020204" pitchFamily="18" charset="0"/>
              </a:rPr>
              <a:t>обеды и призовые места в конкурсах на порталах сети Интернет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571" y="980728"/>
            <a:ext cx="4081026" cy="577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1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604" y="188640"/>
            <a:ext cx="8640960" cy="432048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Bookman Old Style" panose="02050604050505020204" pitchFamily="18" charset="0"/>
              </a:rPr>
              <a:t>Участие в очных конкурсах республиканского уровня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4338" name="Picture 2" descr="C:\Users\User\Documents\учебный год 2023-2024\аттестация 2023\навратова\портфолио\Сертификат.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472" y="711357"/>
            <a:ext cx="4228847" cy="5976664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41" y="713210"/>
            <a:ext cx="4224923" cy="597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1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"/>
            <a:ext cx="8640960" cy="85723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9768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Bookman Old Style" panose="02050604050505020204" pitchFamily="18" charset="0"/>
              </a:rPr>
              <a:t>Победы и призовые места в </a:t>
            </a:r>
            <a:r>
              <a:rPr lang="ru-RU" b="1" dirty="0" smtClean="0">
                <a:latin typeface="Bookman Old Style" panose="02050604050505020204" pitchFamily="18" charset="0"/>
              </a:rPr>
              <a:t>очных муниципальных конкурсах</a:t>
            </a:r>
            <a:endParaRPr lang="ru-RU" dirty="0"/>
          </a:p>
        </p:txBody>
      </p:sp>
      <p:pic>
        <p:nvPicPr>
          <p:cNvPr id="13314" name="Picture 2" descr="C:\Users\User\Documents\учебный год 2023-2024\аттестация 2023\навратова\портфолио\тане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836712"/>
            <a:ext cx="4075997" cy="576064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69809"/>
            <a:ext cx="4011674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88640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Bookman Old Style" panose="02050604050505020204" pitchFamily="18" charset="0"/>
              </a:rPr>
              <a:t>Победы и призовые места в очных муниципальных конкурсах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1" b="2750"/>
          <a:stretch/>
        </p:blipFill>
        <p:spPr>
          <a:xfrm>
            <a:off x="4560659" y="836712"/>
            <a:ext cx="4221477" cy="58685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28801"/>
            <a:ext cx="4248472" cy="58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43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1" b="2750"/>
          <a:stretch/>
        </p:blipFill>
        <p:spPr>
          <a:xfrm>
            <a:off x="4644008" y="908720"/>
            <a:ext cx="4104456" cy="57058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61" y="116632"/>
            <a:ext cx="8248603" cy="493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00809"/>
            <a:ext cx="4176464" cy="574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54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"/>
            <a:ext cx="9145016" cy="85723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97687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Bookman Old Style" panose="02050604050505020204" pitchFamily="18" charset="0"/>
              </a:rPr>
              <a:t>Победы и призовые места в очных </a:t>
            </a:r>
            <a:r>
              <a:rPr lang="ru-RU" b="1" dirty="0" smtClean="0">
                <a:latin typeface="Bookman Old Style" panose="02050604050505020204" pitchFamily="18" charset="0"/>
              </a:rPr>
              <a:t>конкурсах</a:t>
            </a:r>
            <a:r>
              <a:rPr lang="ru-RU" dirty="0" smtClean="0"/>
              <a:t> </a:t>
            </a:r>
            <a:r>
              <a:rPr lang="ru-RU" b="1" dirty="0">
                <a:latin typeface="Bookman Old Style" panose="02050604050505020204" pitchFamily="18" charset="0"/>
              </a:rPr>
              <a:t>российского уровня </a:t>
            </a:r>
            <a:endParaRPr lang="ru-RU" dirty="0"/>
          </a:p>
        </p:txBody>
      </p:sp>
      <p:pic>
        <p:nvPicPr>
          <p:cNvPr id="1026" name="Picture 2" descr="C:\Users\мария\Downloads\Светлана Наврато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764704"/>
            <a:ext cx="4177897" cy="59046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59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3326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504D">
                    <a:lumMod val="75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    Награды </a:t>
            </a:r>
            <a:r>
              <a:rPr lang="ru-RU" sz="2200" b="1" dirty="0">
                <a:solidFill>
                  <a:srgbClr val="C0504D">
                    <a:lumMod val="75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и </a:t>
            </a:r>
            <a:r>
              <a:rPr lang="ru-RU" sz="2200" b="1" dirty="0" smtClean="0">
                <a:solidFill>
                  <a:srgbClr val="C0504D">
                    <a:lumMod val="75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поощрения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Bookman Old Style" panose="02050604050505020204" pitchFamily="18" charset="0"/>
              </a:rPr>
              <a:t>   Поощрения республиканского уровня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4" y="908720"/>
            <a:ext cx="4168749" cy="5733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08720"/>
            <a:ext cx="4032448" cy="570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5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3265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Bookman Old Style" panose="02050604050505020204" pitchFamily="18" charset="0"/>
              </a:rPr>
              <a:t> Поощрения республиканского уровня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742" y="836712"/>
            <a:ext cx="4157830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385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188640"/>
            <a:ext cx="550810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504D">
                    <a:lumMod val="75000"/>
                  </a:srgbClr>
                </a:solidFill>
                <a:latin typeface="Bookman Old Style" panose="02050604050505020204" pitchFamily="18" charset="0"/>
              </a:rPr>
              <a:t>Награды и поощрения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Bookman Old Style" panose="02050604050505020204" pitchFamily="18" charset="0"/>
              </a:rPr>
              <a:t> Поощрения </a:t>
            </a:r>
            <a:r>
              <a:rPr lang="ru-RU" b="1" dirty="0" smtClean="0">
                <a:latin typeface="Bookman Old Style" panose="02050604050505020204" pitchFamily="18" charset="0"/>
              </a:rPr>
              <a:t>российского </a:t>
            </a:r>
            <a:r>
              <a:rPr lang="ru-RU" b="1" dirty="0">
                <a:latin typeface="Bookman Old Style" panose="02050604050505020204" pitchFamily="18" charset="0"/>
              </a:rPr>
              <a:t>уровня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404" y="1412776"/>
            <a:ext cx="6768752" cy="478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455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6632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504D">
                    <a:lumMod val="75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2000" b="1" dirty="0" smtClean="0">
                <a:solidFill>
                  <a:srgbClr val="C0504D">
                    <a:lumMod val="75000"/>
                  </a:srgbClr>
                </a:solidFill>
                <a:latin typeface="Bookman Old Style" panose="02050604050505020204" pitchFamily="18" charset="0"/>
              </a:rPr>
              <a:t>     Награды </a:t>
            </a:r>
            <a:r>
              <a:rPr lang="ru-RU" sz="2000" b="1" dirty="0">
                <a:solidFill>
                  <a:srgbClr val="C0504D">
                    <a:lumMod val="75000"/>
                  </a:srgbClr>
                </a:solidFill>
                <a:latin typeface="Bookman Old Style" panose="02050604050505020204" pitchFamily="18" charset="0"/>
              </a:rPr>
              <a:t>и поощрения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latin typeface="Bookman Old Style" panose="02050604050505020204" pitchFamily="18" charset="0"/>
              </a:rPr>
              <a:t>Поощрения на порталах Интернет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815850"/>
            <a:ext cx="4081026" cy="577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391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5486</TotalTime>
  <Words>378</Words>
  <Application>Microsoft Office PowerPoint</Application>
  <PresentationFormat>Экран (4:3)</PresentationFormat>
  <Paragraphs>40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Bookman Old Style</vt:lpstr>
      <vt:lpstr>Calibri</vt:lpstr>
      <vt:lpstr>Times New Roman</vt:lpstr>
      <vt:lpstr>Тема Office</vt:lpstr>
      <vt:lpstr>   Министерство образования Республики Мордовия Портфолио  </vt:lpstr>
      <vt:lpstr>                     Общие сведения  Дата рождения: 08.10.1995 г. Профессиональное образование:  ФГБОУВПО «Мордовский государственный университет им. Н.П. Огарева, диплом  № 101318 0151345 выдан  02.07.2015 г.; Народное художественное творчество (по видам) «Руководитель любительского творческого коллектива, преподаватель. ФГБОУВО «Мордовский государственный педагогический институт  им. М.Е. Евсевьева», диплом № 101324 4770133 выдан 14.07.2020 г.; 44.03.02 Психолого-педагогическое  образование «Бакалавр». Общий трудовой стаж: 9 лет Стаж педагогической работы по специальности: 9 лет Наличие квалификационной категории: нет  Дата последней аттестации: 23.03.2017</vt:lpstr>
      <vt:lpstr>Представление педагогического опыта</vt:lpstr>
      <vt:lpstr>Реализация образовательных программ</vt:lpstr>
      <vt:lpstr>Презентация PowerPoint</vt:lpstr>
      <vt:lpstr> Результаты участия в инновационной  (экспериментальной) деятельности</vt:lpstr>
      <vt:lpstr>Участие детей в: конкурсах; выставках; турнирах; соревнованиях; акциях; фестивалях Победы и призовые места в заочных /дистанционных мероприятиях в сети Интернет</vt:lpstr>
      <vt:lpstr>Победы и призовые места в очных республиканских мероприятиях</vt:lpstr>
      <vt:lpstr>Презентация PowerPoint</vt:lpstr>
      <vt:lpstr>Презентация PowerPoint</vt:lpstr>
      <vt:lpstr>Наличие публикаций Материалы, прошедшие экспертизу на сайтах сети Интернет</vt:lpstr>
      <vt:lpstr>Презентация PowerPoint</vt:lpstr>
      <vt:lpstr>   Выступления на заседаниях методических советов, научно-практических конференциях, педагогических чтениях, семинарах, секциях, форумах, радиопередачах (очно)   </vt:lpstr>
      <vt:lpstr>Проведение мастер-классов, открытых мероприятий</vt:lpstr>
      <vt:lpstr>Презентация PowerPoint</vt:lpstr>
      <vt:lpstr>   Общественно-педагогическая активность педагога: участие в комиссиях, педагогических комиссиях , в жюри конкурсов Участие на образовательном уровне</vt:lpstr>
      <vt:lpstr>Презентация PowerPoint</vt:lpstr>
      <vt:lpstr>Позитивные результаты работы с детьми</vt:lpstr>
      <vt:lpstr>Презентация PowerPoint</vt:lpstr>
      <vt:lpstr> Участие педагога в профессиональных конкурсах Победы и призовые места в конкурсах на порталах сети Интернет</vt:lpstr>
      <vt:lpstr>Участие в очных конкурсах республиканского уровня</vt:lpstr>
      <vt:lpstr> 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Навратова  С.П</cp:lastModifiedBy>
  <cp:revision>433</cp:revision>
  <dcterms:created xsi:type="dcterms:W3CDTF">2017-11-01T16:04:54Z</dcterms:created>
  <dcterms:modified xsi:type="dcterms:W3CDTF">2024-11-20T11:14:53Z</dcterms:modified>
</cp:coreProperties>
</file>